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6" r:id="rId3"/>
    <p:sldId id="270" r:id="rId4"/>
    <p:sldId id="258" r:id="rId5"/>
    <p:sldId id="260" r:id="rId6"/>
    <p:sldId id="261" r:id="rId7"/>
    <p:sldId id="267" r:id="rId8"/>
    <p:sldId id="262" r:id="rId9"/>
    <p:sldId id="263" r:id="rId10"/>
    <p:sldId id="273" r:id="rId11"/>
    <p:sldId id="264" r:id="rId12"/>
    <p:sldId id="265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5961F7-F7A2-4F43-A167-AA050C0DA7A4}" v="1237" dt="2026-05-06T20:46:09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EAF1E-2E11-4193-9F6F-876D6BDED00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701B2-84CB-40E1-8576-F2FE4EC2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6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57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94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33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3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9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75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55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57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04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3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45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8FBA6-857F-900B-A27F-5DE0AA4C0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3343D-0A1C-5AF9-EBE6-0C0C34A39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D744C6-AB9E-C64F-B629-DE2270052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635C4-7BAB-81A2-F7CA-33544ACBB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01B2-84CB-40E1-8576-F2FE4EC2A6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9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fi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B44CD05-5DF7-0221-5EC0-EA75582FE5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488" y="214489"/>
            <a:ext cx="11734801" cy="4555219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15BE6-7C92-DF73-83D4-463AE4340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738" y="3516204"/>
            <a:ext cx="10089931" cy="23876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39DB1-5B2E-6CE0-8BA7-C5EE99BF7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669" y="5903804"/>
            <a:ext cx="9144000" cy="633631"/>
          </a:xfrm>
        </p:spPr>
        <p:txBody>
          <a:bodyPr/>
          <a:lstStyle>
            <a:lvl1pPr marL="0" indent="0" algn="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1F088B3-19FA-BB1F-B0C9-C7B86EB8B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" y="5283760"/>
            <a:ext cx="1653227" cy="125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8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002A1-D223-571A-2B22-A30175296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5E5D2-490E-DB5C-7FEE-5410A0A9B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B91EA-5E70-B9DF-09C1-687C6E7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6842" y="6368912"/>
            <a:ext cx="156375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DC110-EB79-F759-3F72-F738D691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53D3A-78EB-764F-FBAD-A1DFB0D35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4322" y="6311900"/>
            <a:ext cx="629478" cy="409575"/>
          </a:xfrm>
          <a:prstGeom prst="rect">
            <a:avLst/>
          </a:prstGeom>
        </p:spPr>
        <p:txBody>
          <a:bodyPr/>
          <a:lstStyle/>
          <a:p>
            <a:fld id="{C56590DF-B851-45E8-AD60-B3CD34E33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6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A224E-2DFF-3A07-47B0-ADA815630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72B21-49E5-6528-9012-5BD0B7912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996DE-908D-13A5-B856-4C6CEAE4F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6842" y="6368912"/>
            <a:ext cx="156375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1C65A-9FE3-82FE-0B89-814EDB15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6B7A8-FCBC-D227-ECF7-ADCCEE4D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4322" y="6311900"/>
            <a:ext cx="629478" cy="409575"/>
          </a:xfrm>
          <a:prstGeom prst="rect">
            <a:avLst/>
          </a:prstGeom>
        </p:spPr>
        <p:txBody>
          <a:bodyPr/>
          <a:lstStyle/>
          <a:p>
            <a:fld id="{C56590DF-B851-45E8-AD60-B3CD34E33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4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44417-761B-5365-FDE0-0965AF8A9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1DD6AA-9C9A-26E4-2693-0B31C3715E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4672" y="694981"/>
            <a:ext cx="3707848" cy="36384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9F2C5D1-CE48-B7FB-A530-EEEC025A62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42076" y="694981"/>
            <a:ext cx="3707848" cy="36384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03EAE18-0CA0-037A-FA90-69555E522B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9480" y="694981"/>
            <a:ext cx="3707848" cy="36384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02B438-FC7B-0228-2B5C-0229C67714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672" y="4621696"/>
            <a:ext cx="11722378" cy="1540979"/>
          </a:xfrm>
        </p:spPr>
        <p:txBody>
          <a:bodyPr anchor="ctr">
            <a:norm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17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ou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4555D-D9B9-36E1-DFE5-473F71BCF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5C166-7996-4FFD-C1E2-0C948EBA52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DDF0CCE-F20F-EC23-0191-D274F25E45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843812"/>
            <a:ext cx="10515600" cy="43719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5268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A67466-1E8A-0234-7AE4-141709A544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2496D-F833-55E8-B4E5-A8B42F0BA1C3}"/>
              </a:ext>
            </a:extLst>
          </p:cNvPr>
          <p:cNvSpPr txBox="1"/>
          <p:nvPr/>
        </p:nvSpPr>
        <p:spPr>
          <a:xfrm>
            <a:off x="677841" y="299372"/>
            <a:ext cx="3572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NEED is Social</a:t>
            </a:r>
          </a:p>
        </p:txBody>
      </p:sp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9E9CAB6-3909-F4F0-D1E5-CD8FCEC47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2011030"/>
            <a:ext cx="4515557" cy="283593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3EFC37B-0C4B-08BD-47A0-621FC8792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1" y="1418720"/>
            <a:ext cx="920152" cy="9144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BDF95AC-2769-9D76-7DEC-739204BBB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3" y="2610548"/>
            <a:ext cx="914400" cy="9144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BB9DAF0-0E99-FC4D-29C2-BBCB47D8B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3" y="3802376"/>
            <a:ext cx="1005840" cy="100584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8240199-9AC4-CB8B-859D-EF9B9DA38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2" y="5085644"/>
            <a:ext cx="2188255" cy="914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B7420-EC85-9EEB-900E-B7D258E642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2088" y="1419225"/>
            <a:ext cx="4210050" cy="4784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9424811-ED8D-BFC0-74EC-93BD9017CE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40956" y="1417499"/>
            <a:ext cx="4516438" cy="51339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t>Click to edit Master text styles</a:t>
            </a:r>
          </a:p>
          <a:p>
            <a:pPr marL="0" lvl="1" indent="0">
              <a:buNone/>
            </a:pP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t>Second level</a:t>
            </a:r>
          </a:p>
          <a:p>
            <a:pPr marL="0" lvl="2" indent="0">
              <a:buNone/>
            </a:pP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t>Third level</a:t>
            </a:r>
          </a:p>
          <a:p>
            <a:pPr marL="0" lvl="3" indent="0">
              <a:buNone/>
            </a:pP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t>Fourth level</a:t>
            </a:r>
          </a:p>
          <a:p>
            <a:pPr marL="0" lvl="4" indent="0">
              <a:buNone/>
            </a:pP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t>Fifth level</a:t>
            </a:r>
            <a:endParaRPr lang="en-US" sz="1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996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A327BF-BE01-564A-1BBC-AC2471B3E6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F25E0-87E0-8707-0270-8B38195A1EB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35453" y="1613801"/>
            <a:ext cx="4794916" cy="394181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to edit Master text styles</a:t>
            </a:r>
          </a:p>
          <a:p>
            <a:pPr marL="0" lvl="1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level</a:t>
            </a:r>
          </a:p>
          <a:p>
            <a:pPr marL="0" lvl="2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Third level</a:t>
            </a:r>
          </a:p>
          <a:p>
            <a:pPr marL="0" lvl="3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Fourth level</a:t>
            </a:r>
          </a:p>
          <a:p>
            <a:pPr marL="0" lvl="4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Fifth level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9D4CF3F-096A-5930-3C46-D4A54BB70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12" y="382429"/>
            <a:ext cx="6534481" cy="1231372"/>
          </a:xfrm>
          <a:prstGeom prst="rect">
            <a:avLst/>
          </a:prstGeom>
        </p:spPr>
      </p:pic>
      <p:pic>
        <p:nvPicPr>
          <p:cNvPr id="6" name="Picture 5" descr="A group of people at a table&#10;&#10;Description automatically generated">
            <a:extLst>
              <a:ext uri="{FF2B5EF4-FFF2-40B4-BE49-F238E27FC236}">
                <a16:creationId xmlns:a16="http://schemas.microsoft.com/office/drawing/2014/main" id="{D94B2D23-CAD3-EE07-E620-3B7A8C029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t="14596" r="6895"/>
          <a:stretch/>
        </p:blipFill>
        <p:spPr>
          <a:xfrm>
            <a:off x="8507932" y="3761972"/>
            <a:ext cx="3284190" cy="2132989"/>
          </a:xfrm>
          <a:prstGeom prst="rect">
            <a:avLst/>
          </a:prstGeom>
        </p:spPr>
      </p:pic>
      <p:pic>
        <p:nvPicPr>
          <p:cNvPr id="7" name="Picture 6" descr="A person wearing a yellow safety suit and hard hat&#10;&#10;Description automatically generated">
            <a:extLst>
              <a:ext uri="{FF2B5EF4-FFF2-40B4-BE49-F238E27FC236}">
                <a16:creationId xmlns:a16="http://schemas.microsoft.com/office/drawing/2014/main" id="{75555896-0FDC-EE9F-5C67-B9AE54357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98" y="2337389"/>
            <a:ext cx="3030224" cy="3941816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661244D-06DB-D261-CB9A-BF71666EC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75" y="204325"/>
            <a:ext cx="4566358" cy="3374675"/>
          </a:xfrm>
          <a:prstGeom prst="rect">
            <a:avLst/>
          </a:prstGeom>
        </p:spPr>
      </p:pic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915F56E-3015-E648-F2CB-157ECC033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8" y="5174888"/>
            <a:ext cx="1440146" cy="144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6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20FDA-D63E-5B83-9F93-2C5540B8B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759DBD-EAC6-BB7C-9903-9E6D86CAD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07409-C0B4-6FA3-F5BF-C63214169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D222D-22F7-B41B-E927-00BA3078C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26466-9880-96AE-DFCC-415DC9C6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590DF-B851-45E8-AD60-B3CD34E33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2A097-7CA1-48B9-2A29-A132E657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89AF-77FD-B680-7BFC-8C86CDA71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A7A26-9BC5-2D85-9D23-66429AAE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</p:spTree>
    <p:extLst>
      <p:ext uri="{BB962C8B-B14F-4D97-AF65-F5344CB8AC3E}">
        <p14:creationId xmlns:p14="http://schemas.microsoft.com/office/powerpoint/2010/main" val="3578760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F0D4-0C78-2F89-5C4B-9601ADED6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3488841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943C5-FBC2-9CE4-5580-3A7909EEC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278071"/>
            <a:ext cx="10515600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464D-60AA-4E28-466B-D4DEA7B8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</p:spTree>
    <p:extLst>
      <p:ext uri="{BB962C8B-B14F-4D97-AF65-F5344CB8AC3E}">
        <p14:creationId xmlns:p14="http://schemas.microsoft.com/office/powerpoint/2010/main" val="83854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690C-39B6-7182-862B-49E5D13C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20CE3-320B-3ACD-750F-382851F14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5F0C0-5CD8-5F83-BD0B-A3A9027A2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9F217-1FD9-2664-1D41-4CBCC1E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</p:spTree>
    <p:extLst>
      <p:ext uri="{BB962C8B-B14F-4D97-AF65-F5344CB8AC3E}">
        <p14:creationId xmlns:p14="http://schemas.microsoft.com/office/powerpoint/2010/main" val="284666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FF96-5995-D6D8-A641-4BA01BE14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E83B6-3F23-96E0-EB1F-6EB17D5FC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 cap="sm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0892B-6462-8C75-7DC7-A92C73F9E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276FF3-8E76-E0AB-F1D6-8C9BA4542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 cap="sm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47F98F-CE45-2240-45F6-C700C1317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0DD70-90FB-F9BF-5D69-188FBBED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</p:spTree>
    <p:extLst>
      <p:ext uri="{BB962C8B-B14F-4D97-AF65-F5344CB8AC3E}">
        <p14:creationId xmlns:p14="http://schemas.microsoft.com/office/powerpoint/2010/main" val="3956905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3D58B-E13C-EED1-4DE7-DFDBB699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F7205-5F81-736B-EEAF-C864982F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</p:spTree>
    <p:extLst>
      <p:ext uri="{BB962C8B-B14F-4D97-AF65-F5344CB8AC3E}">
        <p14:creationId xmlns:p14="http://schemas.microsoft.com/office/powerpoint/2010/main" val="166321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DDA5F-D08B-119D-C939-DEFD553E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</p:spTree>
    <p:extLst>
      <p:ext uri="{BB962C8B-B14F-4D97-AF65-F5344CB8AC3E}">
        <p14:creationId xmlns:p14="http://schemas.microsoft.com/office/powerpoint/2010/main" val="414803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45FF-482F-03E4-199D-1AF1FF43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12385-EF81-8DD9-DCCD-43930D5BA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D2F17-E46E-EB59-A370-1E9ADB8FD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16C25-264B-0E50-BCA8-1646FD7E5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6842" y="6368912"/>
            <a:ext cx="156375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49A0C-6F6A-F107-1A92-E57ECCA5C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04B3A-4979-4585-682B-486ED7F3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4322" y="6311900"/>
            <a:ext cx="629478" cy="409575"/>
          </a:xfrm>
          <a:prstGeom prst="rect">
            <a:avLst/>
          </a:prstGeom>
        </p:spPr>
        <p:txBody>
          <a:bodyPr/>
          <a:lstStyle/>
          <a:p>
            <a:fld id="{C56590DF-B851-45E8-AD60-B3CD34E33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87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FD65-EDF0-AEFA-0CF7-35704F9FE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1AA494-7676-9E23-1A22-334F6F39E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EC8BE-BEEE-C98E-8931-651B55876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1F16F-3AB7-0DAF-9362-31ED1073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Career Roundup © 2026 The NEED Project</a:t>
            </a:r>
          </a:p>
        </p:txBody>
      </p:sp>
    </p:spTree>
    <p:extLst>
      <p:ext uri="{BB962C8B-B14F-4D97-AF65-F5344CB8AC3E}">
        <p14:creationId xmlns:p14="http://schemas.microsoft.com/office/powerpoint/2010/main" val="112818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E79CBE-9DB3-4474-790F-C3298287B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DE08D-367C-864E-3C66-D7A3C2D30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88C99-6AE5-4543-1F2A-0D8E21A16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368912"/>
            <a:ext cx="6208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Energy Career Roundup © 2026 The NEED Project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F38CA8-C08A-B4F9-26B8-B12BA1B469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5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8C0409-7FF8-27A8-E3EA-A90F148311CA}"/>
              </a:ext>
            </a:extLst>
          </p:cNvPr>
          <p:cNvSpPr/>
          <p:nvPr/>
        </p:nvSpPr>
        <p:spPr>
          <a:xfrm>
            <a:off x="129209" y="123963"/>
            <a:ext cx="11936895" cy="6610074"/>
          </a:xfrm>
          <a:prstGeom prst="rect">
            <a:avLst/>
          </a:prstGeom>
          <a:noFill/>
          <a:ln w="57150">
            <a:solidFill>
              <a:srgbClr val="009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8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small" baseline="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ronuclear.org/en/updates/in-depth/the-control-room-simulator-at-nuclear-power-plant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2EAFBD-8098-2847-6F28-DA7E94EA1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25" r="2269" b="8495"/>
          <a:stretch>
            <a:fillRect/>
          </a:stretch>
        </p:blipFill>
        <p:spPr>
          <a:xfrm>
            <a:off x="660536" y="1252728"/>
            <a:ext cx="4332088" cy="4315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15C633-C534-9C31-EC0D-2479DEE74F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063" y1="26250" x2="24479" y2="26406"/>
                        <a14:foregroundMark x1="27187" y1="21094" x2="26771" y2="22031"/>
                        <a14:foregroundMark x1="29896" y1="15937" x2="29896" y2="15937"/>
                        <a14:foregroundMark x1="34271" y1="10938" x2="34479" y2="12344"/>
                        <a14:foregroundMark x1="35000" y1="13125" x2="33125" y2="14531"/>
                        <a14:foregroundMark x1="71875" y1="14063" x2="71250" y2="14219"/>
                        <a14:foregroundMark x1="59896" y1="34531" x2="61042" y2="38438"/>
                        <a14:foregroundMark x1="60938" y1="42500" x2="61042" y2="43594"/>
                        <a14:foregroundMark x1="71042" y1="25625" x2="73854" y2="31250"/>
                        <a14:foregroundMark x1="73333" y1="37188" x2="73750" y2="38594"/>
                        <a14:foregroundMark x1="23333" y1="27031" x2="23229" y2="32813"/>
                        <a14:foregroundMark x1="17500" y1="51250" x2="16354" y2="52031"/>
                        <a14:foregroundMark x1="26458" y1="43281" x2="28125" y2="50156"/>
                        <a14:foregroundMark x1="28646" y1="54063" x2="27708" y2="56875"/>
                        <a14:foregroundMark x1="21979" y1="57031" x2="23125" y2="61719"/>
                        <a14:foregroundMark x1="22813" y1="64844" x2="23125" y2="67344"/>
                        <a14:foregroundMark x1="30000" y1="77813" x2="30312" y2="79375"/>
                        <a14:foregroundMark x1="28125" y1="71719" x2="28125" y2="71719"/>
                        <a14:foregroundMark x1="36458" y1="74844" x2="37708" y2="77656"/>
                        <a14:foregroundMark x1="40729" y1="64531" x2="41458" y2="67031"/>
                        <a14:foregroundMark x1="38542" y1="51406" x2="42396" y2="59219"/>
                        <a14:foregroundMark x1="38333" y1="26250" x2="42292" y2="36406"/>
                        <a14:foregroundMark x1="42292" y1="36406" x2="41250" y2="43125"/>
                        <a14:foregroundMark x1="53125" y1="51094" x2="54896" y2="56563"/>
                        <a14:foregroundMark x1="51458" y1="53906" x2="56458" y2="54219"/>
                        <a14:foregroundMark x1="56458" y1="59688" x2="58646" y2="70469"/>
                        <a14:foregroundMark x1="58646" y1="70469" x2="58646" y2="70625"/>
                        <a14:foregroundMark x1="58021" y1="76563" x2="59271" y2="75781"/>
                        <a14:foregroundMark x1="47500" y1="80625" x2="47604" y2="80469"/>
                        <a14:foregroundMark x1="44792" y1="84063" x2="49583" y2="81406"/>
                        <a14:foregroundMark x1="70208" y1="73438" x2="72917" y2="79688"/>
                        <a14:foregroundMark x1="72396" y1="82500" x2="71875" y2="84219"/>
                        <a14:foregroundMark x1="69479" y1="47500" x2="72292" y2="53906"/>
                        <a14:foregroundMark x1="71667" y1="57813" x2="71667" y2="60625"/>
                        <a14:foregroundMark x1="78958" y1="47969" x2="78333" y2="47344"/>
                        <a14:foregroundMark x1="77917" y1="64688" x2="78229" y2="65938"/>
                        <a14:foregroundMark x1="81563" y1="67969" x2="82188" y2="68125"/>
                        <a14:foregroundMark x1="66667" y1="43281" x2="63229" y2="48750"/>
                        <a14:foregroundMark x1="71458" y1="13906" x2="71875" y2="14063"/>
                        <a14:foregroundMark x1="25208" y1="27344" x2="23750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69" y="378717"/>
            <a:ext cx="8790237" cy="586015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180D10B-D7E0-208C-D95A-3031419A79A9}"/>
              </a:ext>
            </a:extLst>
          </p:cNvPr>
          <p:cNvSpPr txBox="1">
            <a:spLocks/>
          </p:cNvSpPr>
          <p:nvPr/>
        </p:nvSpPr>
        <p:spPr>
          <a:xfrm>
            <a:off x="4539206" y="2475837"/>
            <a:ext cx="6992258" cy="19063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small" baseline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Who Am I?</a:t>
            </a:r>
            <a:br>
              <a:rPr lang="en-US" b="1" dirty="0"/>
            </a:br>
            <a:r>
              <a:rPr lang="en-US" sz="5400" b="1" dirty="0"/>
              <a:t>Energy Careers Roundup</a:t>
            </a:r>
            <a:endParaRPr lang="en-US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6516D-F229-6CCD-FE42-160E913F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</p:spTree>
    <p:extLst>
      <p:ext uri="{BB962C8B-B14F-4D97-AF65-F5344CB8AC3E}">
        <p14:creationId xmlns:p14="http://schemas.microsoft.com/office/powerpoint/2010/main" val="1887405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B5862-21B5-8D24-88E6-5661AD811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D7BB6B-A384-01FC-9B59-566675C6BBBE}"/>
              </a:ext>
            </a:extLst>
          </p:cNvPr>
          <p:cNvSpPr txBox="1"/>
          <p:nvPr/>
        </p:nvSpPr>
        <p:spPr>
          <a:xfrm>
            <a:off x="5255210" y="1159378"/>
            <a:ext cx="6573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usually requires a bachelor’s degree. If I want to do research in my field, graduate degrees are necessary.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BF2F2-FA41-0621-84E9-3A4471B97917}"/>
              </a:ext>
            </a:extLst>
          </p:cNvPr>
          <p:cNvSpPr txBox="1"/>
          <p:nvPr/>
        </p:nvSpPr>
        <p:spPr>
          <a:xfrm>
            <a:off x="5255210" y="2004338"/>
            <a:ext cx="65730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Much of my work is done outside, though I also work indoors to analyze data and write reports and recommendations.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21436-9E71-8788-8374-1B9CAEE92A4C}"/>
              </a:ext>
            </a:extLst>
          </p:cNvPr>
          <p:cNvSpPr txBox="1"/>
          <p:nvPr/>
        </p:nvSpPr>
        <p:spPr>
          <a:xfrm>
            <a:off x="5255210" y="3076682"/>
            <a:ext cx="65730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help protect, manage, plant, and care for a wide variety of species. Some of these organisms grow quickly while others have been around hundreds, even thousands, of years.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51EAB-ABD9-421B-E9BF-81DE408317F9}"/>
              </a:ext>
            </a:extLst>
          </p:cNvPr>
          <p:cNvSpPr txBox="1"/>
          <p:nvPr/>
        </p:nvSpPr>
        <p:spPr>
          <a:xfrm>
            <a:off x="5255210" y="4432035"/>
            <a:ext cx="65730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need to be able to use a measuring tape, compass, map, and other outdoor equipment to take data and make recommendations. I also need to be able to write reports with my recommendations and instructions.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4B2FF-B234-B874-9FC7-822890E5987D}"/>
              </a:ext>
            </a:extLst>
          </p:cNvPr>
          <p:cNvSpPr txBox="1"/>
          <p:nvPr/>
        </p:nvSpPr>
        <p:spPr>
          <a:xfrm>
            <a:off x="5255210" y="5862138"/>
            <a:ext cx="65730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never get stumped on the job.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ABDBF3C-55BF-A150-9465-223B6228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B61CF-F630-B0D8-9DED-87B1F0BEEC95}"/>
              </a:ext>
            </a:extLst>
          </p:cNvPr>
          <p:cNvSpPr txBox="1"/>
          <p:nvPr/>
        </p:nvSpPr>
        <p:spPr>
          <a:xfrm>
            <a:off x="5255210" y="359412"/>
            <a:ext cx="6522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666BD7-7672-17F9-57F3-913F3B745B45}"/>
              </a:ext>
            </a:extLst>
          </p:cNvPr>
          <p:cNvSpPr txBox="1"/>
          <p:nvPr/>
        </p:nvSpPr>
        <p:spPr>
          <a:xfrm>
            <a:off x="838199" y="5354307"/>
            <a:ext cx="4072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Forester</a:t>
            </a:r>
          </a:p>
        </p:txBody>
      </p:sp>
      <p:pic>
        <p:nvPicPr>
          <p:cNvPr id="14" name="Picture 13" descr="A person in a yellow vest carrying a bag and a shovel in a field&#10;&#10;AI-generated content may be incorrect.">
            <a:extLst>
              <a:ext uri="{FF2B5EF4-FFF2-40B4-BE49-F238E27FC236}">
                <a16:creationId xmlns:a16="http://schemas.microsoft.com/office/drawing/2014/main" id="{2585F168-83E2-52FF-A4B4-727D950EB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2" y="1603392"/>
            <a:ext cx="4701341" cy="31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CEADD1-6BB4-E654-9985-66E405330E56}"/>
              </a:ext>
            </a:extLst>
          </p:cNvPr>
          <p:cNvSpPr txBox="1"/>
          <p:nvPr/>
        </p:nvSpPr>
        <p:spPr>
          <a:xfrm>
            <a:off x="5844619" y="1350369"/>
            <a:ext cx="54878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requires a bachelor’s degree.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10651-9B72-7AFD-B35E-18F59B131A7F}"/>
              </a:ext>
            </a:extLst>
          </p:cNvPr>
          <p:cNvSpPr txBox="1"/>
          <p:nvPr/>
        </p:nvSpPr>
        <p:spPr>
          <a:xfrm>
            <a:off x="5844619" y="1936631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know a lot about products and how to convince people to buy them.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E4F88-3E41-0DA8-BBC5-A52DFB1CF9DF}"/>
              </a:ext>
            </a:extLst>
          </p:cNvPr>
          <p:cNvSpPr txBox="1"/>
          <p:nvPr/>
        </p:nvSpPr>
        <p:spPr>
          <a:xfrm>
            <a:off x="5844619" y="2899933"/>
            <a:ext cx="6094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know how to get an idea out, whether on TV, radio, or by using social media. I also specialize in knowing who a message is intended to reach.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F2E38A-48DA-737A-C09A-5531313C1446}"/>
              </a:ext>
            </a:extLst>
          </p:cNvPr>
          <p:cNvSpPr txBox="1"/>
          <p:nvPr/>
        </p:nvSpPr>
        <p:spPr>
          <a:xfrm>
            <a:off x="5844619" y="4167417"/>
            <a:ext cx="6094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excel in creating catchy phrases and slogans.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8E5498-AF74-9DD1-9D8A-A96A2491937E}"/>
              </a:ext>
            </a:extLst>
          </p:cNvPr>
          <p:cNvSpPr txBox="1"/>
          <p:nvPr/>
        </p:nvSpPr>
        <p:spPr>
          <a:xfrm>
            <a:off x="5844619" y="4819348"/>
            <a:ext cx="6094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can also shop until I drop!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56A25A1-8EB1-3B3A-ECCA-3FA668C6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70A87-F62E-8A74-539D-4F96DFD7E80C}"/>
              </a:ext>
            </a:extLst>
          </p:cNvPr>
          <p:cNvSpPr txBox="1"/>
          <p:nvPr/>
        </p:nvSpPr>
        <p:spPr>
          <a:xfrm>
            <a:off x="5844619" y="359412"/>
            <a:ext cx="507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C3E86-0559-21B6-BEF9-8925ED5B8EE1}"/>
              </a:ext>
            </a:extLst>
          </p:cNvPr>
          <p:cNvSpPr txBox="1"/>
          <p:nvPr/>
        </p:nvSpPr>
        <p:spPr>
          <a:xfrm>
            <a:off x="566501" y="5086299"/>
            <a:ext cx="4940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Marketing Specialist</a:t>
            </a:r>
          </a:p>
        </p:txBody>
      </p:sp>
      <p:pic>
        <p:nvPicPr>
          <p:cNvPr id="12" name="Picture 11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EEC05F97-48AA-6F01-E8A2-5917F262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01" y="1550424"/>
            <a:ext cx="5069179" cy="337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31214-883B-0C09-F824-DDFCC05DF68A}"/>
              </a:ext>
            </a:extLst>
          </p:cNvPr>
          <p:cNvSpPr txBox="1"/>
          <p:nvPr/>
        </p:nvSpPr>
        <p:spPr>
          <a:xfrm>
            <a:off x="5494412" y="1106766"/>
            <a:ext cx="64399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requires at least a bachelor’s degree; many people doing my job have master’s or doctorate degrees or the equivalent experience.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6594FC-0541-BD4F-8A48-37F2808ED133}"/>
              </a:ext>
            </a:extLst>
          </p:cNvPr>
          <p:cNvSpPr txBox="1"/>
          <p:nvPr/>
        </p:nvSpPr>
        <p:spPr>
          <a:xfrm>
            <a:off x="5494411" y="2202869"/>
            <a:ext cx="64399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look for new ways to manufacture substances or create new substances themselves. Some of the best things to come out of my field are medicines, biofuels, and adhesives.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B2DFE-A15B-CB11-E814-7AAA2FCB33BF}"/>
              </a:ext>
            </a:extLst>
          </p:cNvPr>
          <p:cNvSpPr txBox="1"/>
          <p:nvPr/>
        </p:nvSpPr>
        <p:spPr>
          <a:xfrm>
            <a:off x="5494411" y="3600025"/>
            <a:ext cx="6439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Besides protective eyewear and clothing, I need to have a properly ventilated workspace to remain safe.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84CB7-DD4B-15A9-42E9-00823E2B17D8}"/>
              </a:ext>
            </a:extLst>
          </p:cNvPr>
          <p:cNvSpPr txBox="1"/>
          <p:nvPr/>
        </p:nvSpPr>
        <p:spPr>
          <a:xfrm>
            <a:off x="5494411" y="4383753"/>
            <a:ext cx="64399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In the energy industry, I might be looking for new formulations of petroleum-based fuels that allow vehicles to operate more efficiently or have fewer polluting emissions.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53D59-A43E-3748-6C2F-249861078F2D}"/>
              </a:ext>
            </a:extLst>
          </p:cNvPr>
          <p:cNvSpPr txBox="1"/>
          <p:nvPr/>
        </p:nvSpPr>
        <p:spPr>
          <a:xfrm>
            <a:off x="5494411" y="5787632"/>
            <a:ext cx="6439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may spend time in the lab, but periodically I like to form a good bond with others.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145AD08-445C-75EC-2515-C5A74644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2A53F-8AD2-9C29-0B8D-33A9D2F40A7A}"/>
              </a:ext>
            </a:extLst>
          </p:cNvPr>
          <p:cNvSpPr txBox="1"/>
          <p:nvPr/>
        </p:nvSpPr>
        <p:spPr>
          <a:xfrm>
            <a:off x="5494412" y="359412"/>
            <a:ext cx="6283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81487-1ED3-6538-7363-1E031BEB615E}"/>
              </a:ext>
            </a:extLst>
          </p:cNvPr>
          <p:cNvSpPr txBox="1"/>
          <p:nvPr/>
        </p:nvSpPr>
        <p:spPr>
          <a:xfrm>
            <a:off x="1065229" y="5524107"/>
            <a:ext cx="3714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Chemist</a:t>
            </a:r>
          </a:p>
        </p:txBody>
      </p:sp>
      <p:pic>
        <p:nvPicPr>
          <p:cNvPr id="14" name="Picture 13" descr="A person pouring liquid into a beaker&#10;&#10;AI-generated content may be incorrect.">
            <a:extLst>
              <a:ext uri="{FF2B5EF4-FFF2-40B4-BE49-F238E27FC236}">
                <a16:creationId xmlns:a16="http://schemas.microsoft.com/office/drawing/2014/main" id="{241404F3-C663-BBC2-5E1D-F778D0EE7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38" y="1547704"/>
            <a:ext cx="4713941" cy="31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5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9A2A86-94B0-C3EE-25F6-D9D36C7A45E3}"/>
              </a:ext>
            </a:extLst>
          </p:cNvPr>
          <p:cNvSpPr txBox="1"/>
          <p:nvPr/>
        </p:nvSpPr>
        <p:spPr>
          <a:xfrm>
            <a:off x="5607533" y="1525583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requires a high school diploma and often includes on-the-job training from my employer.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039DF-1BD9-3155-57F5-531D1A9C1721}"/>
              </a:ext>
            </a:extLst>
          </p:cNvPr>
          <p:cNvSpPr txBox="1"/>
          <p:nvPr/>
        </p:nvSpPr>
        <p:spPr>
          <a:xfrm>
            <a:off x="5588605" y="2373352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need to be able to listen to people and understand their perspective to find a solution to their problem.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6B916-E9FC-EBD2-F0EF-5E16B20F4F99}"/>
              </a:ext>
            </a:extLst>
          </p:cNvPr>
          <p:cNvSpPr txBox="1"/>
          <p:nvPr/>
        </p:nvSpPr>
        <p:spPr>
          <a:xfrm>
            <a:off x="5588605" y="3185580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may spend a lot of time on the phone, in a chat forum, or working directly with the public.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C17F-2AD1-764B-8E36-BA9D7181D09A}"/>
              </a:ext>
            </a:extLst>
          </p:cNvPr>
          <p:cNvSpPr txBox="1"/>
          <p:nvPr/>
        </p:nvSpPr>
        <p:spPr>
          <a:xfrm>
            <a:off x="5588605" y="4080871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Even when people are rude to me, it is important that I maintain my composure and respond with kindness.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33EADD-32A7-1943-12B0-AD82DFBAC5EE}"/>
              </a:ext>
            </a:extLst>
          </p:cNvPr>
          <p:cNvSpPr txBox="1"/>
          <p:nvPr/>
        </p:nvSpPr>
        <p:spPr>
          <a:xfrm>
            <a:off x="5588605" y="4931134"/>
            <a:ext cx="6094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I’m constantly reminded who is always right.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4C67040-C53C-84F0-8E13-8A45ED15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F21D3-141E-CFB8-8940-6B6631D33FB5}"/>
              </a:ext>
            </a:extLst>
          </p:cNvPr>
          <p:cNvSpPr txBox="1"/>
          <p:nvPr/>
        </p:nvSpPr>
        <p:spPr>
          <a:xfrm>
            <a:off x="5494412" y="359412"/>
            <a:ext cx="6283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53516D-268B-C8B5-48A9-B308DB132C78}"/>
              </a:ext>
            </a:extLst>
          </p:cNvPr>
          <p:cNvSpPr txBox="1"/>
          <p:nvPr/>
        </p:nvSpPr>
        <p:spPr>
          <a:xfrm>
            <a:off x="688156" y="4696449"/>
            <a:ext cx="4355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Customer Service Representative</a:t>
            </a:r>
          </a:p>
        </p:txBody>
      </p:sp>
      <p:pic>
        <p:nvPicPr>
          <p:cNvPr id="12" name="Picture 11" descr="A person wearing a headset and smiling&#10;&#10;AI-generated content may be incorrect.">
            <a:extLst>
              <a:ext uri="{FF2B5EF4-FFF2-40B4-BE49-F238E27FC236}">
                <a16:creationId xmlns:a16="http://schemas.microsoft.com/office/drawing/2014/main" id="{7F047292-8AF6-CD01-B3DE-B347BDF0F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7" y="1228208"/>
            <a:ext cx="4939284" cy="329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5C36D8-3D9F-DBFD-06A2-6102B32382C4}"/>
              </a:ext>
            </a:extLst>
          </p:cNvPr>
          <p:cNvSpPr txBox="1"/>
          <p:nvPr/>
        </p:nvSpPr>
        <p:spPr>
          <a:xfrm>
            <a:off x="4788816" y="1158644"/>
            <a:ext cx="71172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requires a high school diploma and on-the-job training such as classroom work and hands-on experiences. I am often required to maintain a license for my position.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1A76A-F817-3128-85D5-5AB11BF7EEE7}"/>
              </a:ext>
            </a:extLst>
          </p:cNvPr>
          <p:cNvSpPr txBox="1"/>
          <p:nvPr/>
        </p:nvSpPr>
        <p:spPr>
          <a:xfrm>
            <a:off x="4788815" y="3756191"/>
            <a:ext cx="7117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read gauges, dials, and other controls to monitor my worksite. I need to be able to record and report data accurately.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9DA3E-8C11-63A6-E310-A105E7901180}"/>
              </a:ext>
            </a:extLst>
          </p:cNvPr>
          <p:cNvSpPr txBox="1"/>
          <p:nvPr/>
        </p:nvSpPr>
        <p:spPr>
          <a:xfrm>
            <a:off x="4788815" y="4610378"/>
            <a:ext cx="7117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often have to analyze the data I have gathered and make adjustments to keep electricity flowing.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7E860-02FA-E508-6557-B05A9B5E18ED}"/>
              </a:ext>
            </a:extLst>
          </p:cNvPr>
          <p:cNvSpPr txBox="1"/>
          <p:nvPr/>
        </p:nvSpPr>
        <p:spPr>
          <a:xfrm>
            <a:off x="4788815" y="5464565"/>
            <a:ext cx="70512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Lineworkers think they have all the power, but without me they’re just stringing cable.</a:t>
            </a:r>
            <a:endParaRPr lang="en-US" sz="14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5706E8-6407-C00A-7B8C-0449D7603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FFC0A-2037-DA9D-54D1-04AC8044FE46}"/>
              </a:ext>
            </a:extLst>
          </p:cNvPr>
          <p:cNvSpPr txBox="1"/>
          <p:nvPr/>
        </p:nvSpPr>
        <p:spPr>
          <a:xfrm>
            <a:off x="4788815" y="359412"/>
            <a:ext cx="6988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4070E-9CBA-CBE1-5D91-A70DC2B59266}"/>
              </a:ext>
            </a:extLst>
          </p:cNvPr>
          <p:cNvSpPr txBox="1"/>
          <p:nvPr/>
        </p:nvSpPr>
        <p:spPr>
          <a:xfrm>
            <a:off x="688152" y="4942061"/>
            <a:ext cx="367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Power Plant</a:t>
            </a:r>
          </a:p>
          <a:p>
            <a:pPr algn="ctr"/>
            <a:r>
              <a:rPr lang="en-US" sz="4000" dirty="0"/>
              <a:t>Operator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89056-004F-22A3-81B4-DA2954B559D3}"/>
              </a:ext>
            </a:extLst>
          </p:cNvPr>
          <p:cNvSpPr txBox="1"/>
          <p:nvPr/>
        </p:nvSpPr>
        <p:spPr>
          <a:xfrm>
            <a:off x="4788815" y="2286451"/>
            <a:ext cx="71172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requires that I constantly monitor supply and demand and ensure equipment, systems, valves, and sensors are working the way they should be for the current conditions. Safety is a priority.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DD8A6EF0-117D-C4B7-5BEF-891D61734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481" t="8639" r="106"/>
          <a:stretch/>
        </p:blipFill>
        <p:spPr>
          <a:xfrm>
            <a:off x="1014809" y="649169"/>
            <a:ext cx="3018707" cy="4103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07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D7FC3-12EB-05F9-E464-E9D891FD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A70292-0ECD-E254-CB92-D92A50A6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3" y="212773"/>
            <a:ext cx="4745668" cy="6217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D84088-6951-C75E-D699-1D44C44DF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866" y="219591"/>
            <a:ext cx="4785438" cy="6217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74367D-E4C2-C8A1-75CB-71F1624C9401}"/>
              </a:ext>
            </a:extLst>
          </p:cNvPr>
          <p:cNvSpPr txBox="1"/>
          <p:nvPr/>
        </p:nvSpPr>
        <p:spPr>
          <a:xfrm>
            <a:off x="6748971" y="6364705"/>
            <a:ext cx="438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images courtesy of NEED, Adobe Stock</a:t>
            </a:r>
          </a:p>
        </p:txBody>
      </p:sp>
    </p:spTree>
    <p:extLst>
      <p:ext uri="{BB962C8B-B14F-4D97-AF65-F5344CB8AC3E}">
        <p14:creationId xmlns:p14="http://schemas.microsoft.com/office/powerpoint/2010/main" val="387285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37FA0-454A-1752-2BFF-A88E52897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79C18-2EDB-20D6-1D38-F6CCCBF86442}"/>
              </a:ext>
            </a:extLst>
          </p:cNvPr>
          <p:cNvSpPr txBox="1"/>
          <p:nvPr/>
        </p:nvSpPr>
        <p:spPr>
          <a:xfrm>
            <a:off x="5150821" y="1400072"/>
            <a:ext cx="6902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requires a high school diploma and training as an apprentice. My training is often through a local union.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7626D4-1E73-4FAB-AB0F-44C77E9EAC30}"/>
              </a:ext>
            </a:extLst>
          </p:cNvPr>
          <p:cNvSpPr txBox="1"/>
          <p:nvPr/>
        </p:nvSpPr>
        <p:spPr>
          <a:xfrm>
            <a:off x="5150821" y="2298022"/>
            <a:ext cx="6794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use a variety of special personal protection equipment that prevents me from having a shocking day at work.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FEB71-8B0A-ECF8-1AB3-AC8DAF6034DF}"/>
              </a:ext>
            </a:extLst>
          </p:cNvPr>
          <p:cNvSpPr txBox="1"/>
          <p:nvPr/>
        </p:nvSpPr>
        <p:spPr>
          <a:xfrm>
            <a:off x="5150819" y="3217839"/>
            <a:ext cx="65269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might work for utility companies, special contractors in businesses and homes, or in factories.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46164-B81C-A302-F5F3-D2C66B433BDD}"/>
              </a:ext>
            </a:extLst>
          </p:cNvPr>
          <p:cNvSpPr txBox="1"/>
          <p:nvPr/>
        </p:nvSpPr>
        <p:spPr>
          <a:xfrm>
            <a:off x="5150819" y="4134847"/>
            <a:ext cx="6794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workplace is often outdoors, both above and below ground, when weather safely allows.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7F15B-E00A-8B87-2EDA-E9C19B34E33A}"/>
              </a:ext>
            </a:extLst>
          </p:cNvPr>
          <p:cNvSpPr txBox="1"/>
          <p:nvPr/>
        </p:nvSpPr>
        <p:spPr>
          <a:xfrm>
            <a:off x="6303610" y="433078"/>
            <a:ext cx="3163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13178-9066-5BF9-E09F-EC2FEB4FE399}"/>
              </a:ext>
            </a:extLst>
          </p:cNvPr>
          <p:cNvSpPr txBox="1"/>
          <p:nvPr/>
        </p:nvSpPr>
        <p:spPr>
          <a:xfrm>
            <a:off x="5095829" y="5032797"/>
            <a:ext cx="6904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keep the world connected and grounded. You could say my line of work has all the power.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11AA117-C8D4-5514-3C0C-276E3ADC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A42E7B-BD5E-E896-065C-97E168DF8E8C}"/>
              </a:ext>
            </a:extLst>
          </p:cNvPr>
          <p:cNvSpPr txBox="1"/>
          <p:nvPr/>
        </p:nvSpPr>
        <p:spPr>
          <a:xfrm>
            <a:off x="1207959" y="5128099"/>
            <a:ext cx="273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Lineworker</a:t>
            </a:r>
          </a:p>
        </p:txBody>
      </p:sp>
      <p:pic>
        <p:nvPicPr>
          <p:cNvPr id="13" name="Picture 12" descr="A person working on a power line&#10;&#10;AI-generated content may be incorrect.">
            <a:extLst>
              <a:ext uri="{FF2B5EF4-FFF2-40B4-BE49-F238E27FC236}">
                <a16:creationId xmlns:a16="http://schemas.microsoft.com/office/drawing/2014/main" id="{E5CE154B-7524-B229-7EC5-9F0B76051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2" y="1535996"/>
            <a:ext cx="4593481" cy="30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4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BE6B4-98E3-7545-019F-1B4FA59BD3E5}"/>
              </a:ext>
            </a:extLst>
          </p:cNvPr>
          <p:cNvSpPr txBox="1"/>
          <p:nvPr/>
        </p:nvSpPr>
        <p:spPr>
          <a:xfrm>
            <a:off x="5494412" y="1476926"/>
            <a:ext cx="6333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requires a bachelor’s degree and often a graduate degree.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D3F318-2DE1-A33D-2C84-39AEA10B50A3}"/>
              </a:ext>
            </a:extLst>
          </p:cNvPr>
          <p:cNvSpPr txBox="1"/>
          <p:nvPr/>
        </p:nvSpPr>
        <p:spPr>
          <a:xfrm>
            <a:off x="5494412" y="2367628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I am knowledgeable about the Earth, its composition, and what can be found there.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FCEAC-8614-39FE-3600-3A349035C28A}"/>
              </a:ext>
            </a:extLst>
          </p:cNvPr>
          <p:cNvSpPr txBox="1"/>
          <p:nvPr/>
        </p:nvSpPr>
        <p:spPr>
          <a:xfrm>
            <a:off x="5494412" y="3258330"/>
            <a:ext cx="6094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Companies that supply oil, natural gas, coal, uranium ore, and minerals rely on my knowledge to locate these valuable natural resources.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50B78-5E0D-E294-9BEB-F9B4AB786D1D}"/>
              </a:ext>
            </a:extLst>
          </p:cNvPr>
          <p:cNvSpPr txBox="1"/>
          <p:nvPr/>
        </p:nvSpPr>
        <p:spPr>
          <a:xfrm>
            <a:off x="5494412" y="4456809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work with technology that helps me see below ground and know what I will find at which depths.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BF148-C7A0-F076-59D8-66B07252A87C}"/>
              </a:ext>
            </a:extLst>
          </p:cNvPr>
          <p:cNvSpPr txBox="1"/>
          <p:nvPr/>
        </p:nvSpPr>
        <p:spPr>
          <a:xfrm>
            <a:off x="5494412" y="5347511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221E1F"/>
                </a:solidFill>
              </a:rPr>
              <a:t>In my line of work, it’s gneiss to be appreciated and not taken for granite.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EDF2219-30F7-A38C-712F-59B543C0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268A5-0B59-2B61-FF17-D018B2F02163}"/>
              </a:ext>
            </a:extLst>
          </p:cNvPr>
          <p:cNvSpPr txBox="1"/>
          <p:nvPr/>
        </p:nvSpPr>
        <p:spPr>
          <a:xfrm>
            <a:off x="6964546" y="549802"/>
            <a:ext cx="2642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440D3-E77F-A38C-77BC-BC2FE212EB0E}"/>
              </a:ext>
            </a:extLst>
          </p:cNvPr>
          <p:cNvSpPr txBox="1"/>
          <p:nvPr/>
        </p:nvSpPr>
        <p:spPr>
          <a:xfrm>
            <a:off x="1585819" y="5265161"/>
            <a:ext cx="2356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Geologist</a:t>
            </a:r>
          </a:p>
        </p:txBody>
      </p:sp>
      <p:pic>
        <p:nvPicPr>
          <p:cNvPr id="11" name="Picture 10" descr="A couple of women wearing hard hats and gloves&#10;&#10;AI-generated content may be incorrect.">
            <a:extLst>
              <a:ext uri="{FF2B5EF4-FFF2-40B4-BE49-F238E27FC236}">
                <a16:creationId xmlns:a16="http://schemas.microsoft.com/office/drawing/2014/main" id="{456208E8-CAD3-8F39-4626-DAB9B2319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7" y="1720573"/>
            <a:ext cx="4613604" cy="30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0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C4E6D-356A-068A-8383-93DE7F3B52B3}"/>
              </a:ext>
            </a:extLst>
          </p:cNvPr>
          <p:cNvSpPr txBox="1"/>
          <p:nvPr/>
        </p:nvSpPr>
        <p:spPr>
          <a:xfrm>
            <a:off x="5084658" y="1219410"/>
            <a:ext cx="67616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requires a high school diploma and additional on-the-job training that can last a year or more.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622DC-6FD4-82AA-80B8-0D56AAAD4EDC}"/>
              </a:ext>
            </a:extLst>
          </p:cNvPr>
          <p:cNvSpPr txBox="1"/>
          <p:nvPr/>
        </p:nvSpPr>
        <p:spPr>
          <a:xfrm>
            <a:off x="5066642" y="2127327"/>
            <a:ext cx="67436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routinely climb ladders, bringing heavy loads up with me. I also use tape measures and power tools and need to be able to do mental math with fractions quickly and accurately.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84E69A-2778-D961-FED7-5A0485D868FC}"/>
              </a:ext>
            </a:extLst>
          </p:cNvPr>
          <p:cNvSpPr txBox="1"/>
          <p:nvPr/>
        </p:nvSpPr>
        <p:spPr>
          <a:xfrm>
            <a:off x="5066642" y="3307896"/>
            <a:ext cx="67616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need to have a good understanding of electricity. Some states require that I am a licensed electrician, but others do not. I am always supervised by an electrician if I am not licensed myself.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35128-3FDA-F563-AF47-8793668AC6EC}"/>
              </a:ext>
            </a:extLst>
          </p:cNvPr>
          <p:cNvSpPr txBox="1"/>
          <p:nvPr/>
        </p:nvSpPr>
        <p:spPr>
          <a:xfrm>
            <a:off x="5066642" y="4726464"/>
            <a:ext cx="67616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It is helpful for me to have knowledge of welding and roofing systems to be able to perform my job.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42B90-04CD-F319-AE0E-01CF2225F11E}"/>
              </a:ext>
            </a:extLst>
          </p:cNvPr>
          <p:cNvSpPr txBox="1"/>
          <p:nvPr/>
        </p:nvSpPr>
        <p:spPr>
          <a:xfrm>
            <a:off x="5067951" y="5547688"/>
            <a:ext cx="6795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job’s industry is expected to grow significantly by 2030. How illuminating!</a:t>
            </a:r>
            <a:endParaRPr lang="en-US" sz="14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1DC8AD8-5325-2371-2FB4-3E5EE071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865DC-A53D-4DB2-7A16-BA3C10E9C39B}"/>
              </a:ext>
            </a:extLst>
          </p:cNvPr>
          <p:cNvSpPr txBox="1"/>
          <p:nvPr/>
        </p:nvSpPr>
        <p:spPr>
          <a:xfrm>
            <a:off x="7046842" y="308460"/>
            <a:ext cx="253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98F587-6201-8CB8-96C3-D8F6490D7943}"/>
              </a:ext>
            </a:extLst>
          </p:cNvPr>
          <p:cNvSpPr txBox="1"/>
          <p:nvPr/>
        </p:nvSpPr>
        <p:spPr>
          <a:xfrm>
            <a:off x="504792" y="5086631"/>
            <a:ext cx="4289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Photovoltaics</a:t>
            </a:r>
          </a:p>
          <a:p>
            <a:pPr algn="ctr"/>
            <a:r>
              <a:rPr lang="en-US" sz="4000" dirty="0"/>
              <a:t>Installer</a:t>
            </a:r>
          </a:p>
        </p:txBody>
      </p:sp>
      <p:pic>
        <p:nvPicPr>
          <p:cNvPr id="12" name="Picture 11" descr="A group of men installing solar panels on a roof&#10;&#10;AI-generated content may be incorrect.">
            <a:extLst>
              <a:ext uri="{FF2B5EF4-FFF2-40B4-BE49-F238E27FC236}">
                <a16:creationId xmlns:a16="http://schemas.microsoft.com/office/drawing/2014/main" id="{3B25DC76-1BC9-FD1B-F8A0-7E4A5BFB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29" y="1727232"/>
            <a:ext cx="4502144" cy="29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C39B9B-B882-D36D-7104-93092365C49B}"/>
              </a:ext>
            </a:extLst>
          </p:cNvPr>
          <p:cNvSpPr txBox="1"/>
          <p:nvPr/>
        </p:nvSpPr>
        <p:spPr>
          <a:xfrm>
            <a:off x="5494412" y="1605499"/>
            <a:ext cx="6333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requires a bachelor’s degree, and additional training specific to the area in which I work.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11B3A-8324-6220-042A-683025177340}"/>
              </a:ext>
            </a:extLst>
          </p:cNvPr>
          <p:cNvSpPr txBox="1"/>
          <p:nvPr/>
        </p:nvSpPr>
        <p:spPr>
          <a:xfrm>
            <a:off x="5494412" y="2440325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requires me to be aware of regulations and codes that keep people from being injured.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5009C1-1488-74EC-18B3-0982A2AB67FC}"/>
              </a:ext>
            </a:extLst>
          </p:cNvPr>
          <p:cNvSpPr txBox="1"/>
          <p:nvPr/>
        </p:nvSpPr>
        <p:spPr>
          <a:xfrm>
            <a:off x="5494412" y="3314235"/>
            <a:ext cx="6094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It is my job to review and inspect buildings, worksites, and machinery and find problems before someone is injured.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55AE2-DA10-BC64-D0EE-95E51BB7D5AB}"/>
              </a:ext>
            </a:extLst>
          </p:cNvPr>
          <p:cNvSpPr txBox="1"/>
          <p:nvPr/>
        </p:nvSpPr>
        <p:spPr>
          <a:xfrm>
            <a:off x="5494412" y="4425421"/>
            <a:ext cx="6094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need to climb ladders, crawl under machines, and be able to move all around my worksite to perform my job responsibly.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58E4F-0DA1-F831-73E5-7FFDB7512274}"/>
              </a:ext>
            </a:extLst>
          </p:cNvPr>
          <p:cNvSpPr txBox="1"/>
          <p:nvPr/>
        </p:nvSpPr>
        <p:spPr>
          <a:xfrm>
            <a:off x="5494412" y="5573079"/>
            <a:ext cx="6094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favorite song is the disco hit, “Stayin’ Alive.”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D7D20D7-50B5-DD8B-815B-02E8A161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F9A22-767A-F77A-F872-8C433BF89BDA}"/>
              </a:ext>
            </a:extLst>
          </p:cNvPr>
          <p:cNvSpPr txBox="1"/>
          <p:nvPr/>
        </p:nvSpPr>
        <p:spPr>
          <a:xfrm>
            <a:off x="6662016" y="423811"/>
            <a:ext cx="3283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5C9405-472D-BE07-0BFC-DFAF6BC94D80}"/>
              </a:ext>
            </a:extLst>
          </p:cNvPr>
          <p:cNvSpPr txBox="1"/>
          <p:nvPr/>
        </p:nvSpPr>
        <p:spPr>
          <a:xfrm>
            <a:off x="536925" y="5215158"/>
            <a:ext cx="478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Safety Engineer</a:t>
            </a:r>
          </a:p>
        </p:txBody>
      </p:sp>
      <p:pic>
        <p:nvPicPr>
          <p:cNvPr id="7" name="Picture 6" descr="A person holding a pen and paper&#10;&#10;AI-generated content may be incorrect.">
            <a:extLst>
              <a:ext uri="{FF2B5EF4-FFF2-40B4-BE49-F238E27FC236}">
                <a16:creationId xmlns:a16="http://schemas.microsoft.com/office/drawing/2014/main" id="{FE4DA134-AFB8-09A9-FD46-AAA88B1C2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12" y="2103489"/>
            <a:ext cx="4778372" cy="26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7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D4FFE6-78F5-995B-79C9-3FB61F8F30F0}"/>
              </a:ext>
            </a:extLst>
          </p:cNvPr>
          <p:cNvSpPr txBox="1"/>
          <p:nvPr/>
        </p:nvSpPr>
        <p:spPr>
          <a:xfrm>
            <a:off x="5413248" y="1098564"/>
            <a:ext cx="65271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requires a high school diploma and additional training, which can be from a university or an electric utility.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F41B65-64C2-D207-E1B4-97BCABB4F815}"/>
              </a:ext>
            </a:extLst>
          </p:cNvPr>
          <p:cNvSpPr txBox="1"/>
          <p:nvPr/>
        </p:nvSpPr>
        <p:spPr>
          <a:xfrm>
            <a:off x="5429649" y="2151621"/>
            <a:ext cx="65107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can work on small, medium, or large projects for electric utilities. I might design a circuit map to upgrade a home’s electrical system or develop construction plans for an entire neighborhood.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7414F-A966-36FA-55D5-5FA769ACA1ED}"/>
              </a:ext>
            </a:extLst>
          </p:cNvPr>
          <p:cNvSpPr txBox="1"/>
          <p:nvPr/>
        </p:nvSpPr>
        <p:spPr>
          <a:xfrm>
            <a:off x="5413247" y="3487858"/>
            <a:ext cx="65107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coordinate work with a wide variety of people, including customers, engineers, </a:t>
            </a:r>
            <a:r>
              <a:rPr lang="en-US" sz="2000" dirty="0" err="1"/>
              <a:t>lineworkers</a:t>
            </a:r>
            <a:r>
              <a:rPr lang="en-US" sz="2000" dirty="0"/>
              <a:t>, and local government agencies.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A252F-CA94-CEF9-C8C1-0110B3FEF5E0}"/>
              </a:ext>
            </a:extLst>
          </p:cNvPr>
          <p:cNvSpPr txBox="1"/>
          <p:nvPr/>
        </p:nvSpPr>
        <p:spPr>
          <a:xfrm>
            <a:off x="5413247" y="4570575"/>
            <a:ext cx="66015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It is important that I stay within budget and make sure new projects follow local building and utility codes and regulations.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A027D-711E-3497-2F55-E308634D3E12}"/>
              </a:ext>
            </a:extLst>
          </p:cNvPr>
          <p:cNvSpPr txBox="1"/>
          <p:nvPr/>
        </p:nvSpPr>
        <p:spPr>
          <a:xfrm>
            <a:off x="5413248" y="5623632"/>
            <a:ext cx="6527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My plans connect customers to the grid, and I do it shockingly well.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27439C0-5F7B-044E-B8A0-661F255E5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5631" y="6368912"/>
            <a:ext cx="6208643" cy="365125"/>
          </a:xfrm>
        </p:spPr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77694-4B91-332C-7CFB-E33C2313816F}"/>
              </a:ext>
            </a:extLst>
          </p:cNvPr>
          <p:cNvSpPr txBox="1"/>
          <p:nvPr/>
        </p:nvSpPr>
        <p:spPr>
          <a:xfrm>
            <a:off x="5559552" y="353284"/>
            <a:ext cx="6268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C3356-A2B3-306E-F8CB-2CB0384642D7}"/>
              </a:ext>
            </a:extLst>
          </p:cNvPr>
          <p:cNvSpPr txBox="1"/>
          <p:nvPr/>
        </p:nvSpPr>
        <p:spPr>
          <a:xfrm>
            <a:off x="575035" y="4911365"/>
            <a:ext cx="4411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Electric Service Planner</a:t>
            </a:r>
          </a:p>
        </p:txBody>
      </p:sp>
      <p:pic>
        <p:nvPicPr>
          <p:cNvPr id="14" name="Picture 13" descr="A person in a safety vest and hard hat using a calculator&#10;&#10;AI-generated content may be incorrect.">
            <a:extLst>
              <a:ext uri="{FF2B5EF4-FFF2-40B4-BE49-F238E27FC236}">
                <a16:creationId xmlns:a16="http://schemas.microsoft.com/office/drawing/2014/main" id="{13365278-B0F1-A2BA-4CEE-A39F6AD51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7" y="1735464"/>
            <a:ext cx="4844100" cy="276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1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2551DB-1AFE-2FC9-C8BA-B7E0B5A571DF}"/>
              </a:ext>
            </a:extLst>
          </p:cNvPr>
          <p:cNvSpPr txBox="1"/>
          <p:nvPr/>
        </p:nvSpPr>
        <p:spPr>
          <a:xfrm>
            <a:off x="5494412" y="1326405"/>
            <a:ext cx="6333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requires a bachelor’s degree and can require graduate degrees.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FAD2B4-164E-C976-0482-F377716CE343}"/>
              </a:ext>
            </a:extLst>
          </p:cNvPr>
          <p:cNvSpPr txBox="1"/>
          <p:nvPr/>
        </p:nvSpPr>
        <p:spPr>
          <a:xfrm>
            <a:off x="5494412" y="2247723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work I produce is used by many people to schedule projects and plan events.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9176-ACBD-055B-5407-E8B8B8D8AE9D}"/>
              </a:ext>
            </a:extLst>
          </p:cNvPr>
          <p:cNvSpPr txBox="1"/>
          <p:nvPr/>
        </p:nvSpPr>
        <p:spPr>
          <a:xfrm>
            <a:off x="5494412" y="3185938"/>
            <a:ext cx="6094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use computer models, data and measurements, satellite imagery, and past experience to predict the future.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053CC-E78C-81D1-69A6-4EFD1D6E20D3}"/>
              </a:ext>
            </a:extLst>
          </p:cNvPr>
          <p:cNvSpPr txBox="1"/>
          <p:nvPr/>
        </p:nvSpPr>
        <p:spPr>
          <a:xfrm>
            <a:off x="5494412" y="4386256"/>
            <a:ext cx="6094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work for the government, television stations and networks, the military, energy providers, and airlines, to name a few.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A09D9-EF51-0679-3465-6D49E97982E9}"/>
              </a:ext>
            </a:extLst>
          </p:cNvPr>
          <p:cNvSpPr txBox="1"/>
          <p:nvPr/>
        </p:nvSpPr>
        <p:spPr>
          <a:xfrm>
            <a:off x="5494412" y="5565577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allows me to be inaccurate sometimes and still get paid. </a:t>
            </a:r>
            <a:r>
              <a:rPr lang="en-US" sz="2000" dirty="0" err="1"/>
              <a:t>Cirrius-ly</a:t>
            </a:r>
            <a:r>
              <a:rPr lang="en-US" sz="2000" dirty="0"/>
              <a:t>!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F83D347-F8B5-9A36-DE53-37ABF5700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10884-B1E0-8B2D-CD1D-A43E2A9A9504}"/>
              </a:ext>
            </a:extLst>
          </p:cNvPr>
          <p:cNvSpPr txBox="1"/>
          <p:nvPr/>
        </p:nvSpPr>
        <p:spPr>
          <a:xfrm>
            <a:off x="5571240" y="359412"/>
            <a:ext cx="620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22E8C-19F0-1D20-D159-245FE9E4AF4B}"/>
              </a:ext>
            </a:extLst>
          </p:cNvPr>
          <p:cNvSpPr txBox="1"/>
          <p:nvPr/>
        </p:nvSpPr>
        <p:spPr>
          <a:xfrm>
            <a:off x="707859" y="5217659"/>
            <a:ext cx="439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Meteorologist</a:t>
            </a:r>
          </a:p>
        </p:txBody>
      </p:sp>
      <p:pic>
        <p:nvPicPr>
          <p:cNvPr id="12" name="Picture 11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AA0BAE5F-0646-5342-99E7-7AAA1F93E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12" y="1810100"/>
            <a:ext cx="4930087" cy="275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DB57CE-41FF-E9CC-054F-E8ECEB2CF2AB}"/>
              </a:ext>
            </a:extLst>
          </p:cNvPr>
          <p:cNvSpPr txBox="1"/>
          <p:nvPr/>
        </p:nvSpPr>
        <p:spPr>
          <a:xfrm>
            <a:off x="4967926" y="1335782"/>
            <a:ext cx="69758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My job title requires a high school diploma and additional training. Most people in my field have an associate or bachelor’s degrees There are specialized certifications I might earn after I complete my degree.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52C5E7-6DC5-5315-3DE7-F58981019EF1}"/>
              </a:ext>
            </a:extLst>
          </p:cNvPr>
          <p:cNvSpPr txBox="1"/>
          <p:nvPr/>
        </p:nvSpPr>
        <p:spPr>
          <a:xfrm>
            <a:off x="4967926" y="2722961"/>
            <a:ext cx="69758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Sometimes I am in charge of entire buildings or groups of buildings. I know all the energy using systems within my workplace and how to keep them operating at their peak.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8DF32-AE07-F7D2-C45D-4B7592950058}"/>
              </a:ext>
            </a:extLst>
          </p:cNvPr>
          <p:cNvSpPr txBox="1"/>
          <p:nvPr/>
        </p:nvSpPr>
        <p:spPr>
          <a:xfrm>
            <a:off x="4967926" y="3830396"/>
            <a:ext cx="69758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am familiar with helping buildings qualify for LEED certification, ENERGY STAR status, and other indicators of low energy use.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3630F-03AA-4137-7AE2-9F98A8F65908}"/>
              </a:ext>
            </a:extLst>
          </p:cNvPr>
          <p:cNvSpPr txBox="1"/>
          <p:nvPr/>
        </p:nvSpPr>
        <p:spPr>
          <a:xfrm>
            <a:off x="4967926" y="4956908"/>
            <a:ext cx="68815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 conduct audits and then make recommendations for using less energy to do the same work. My recommendations are often low- or no-cost fixes that can save money.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C12B5-E668-FA8A-654F-0494A4B1D938}"/>
              </a:ext>
            </a:extLst>
          </p:cNvPr>
          <p:cNvSpPr txBox="1"/>
          <p:nvPr/>
        </p:nvSpPr>
        <p:spPr>
          <a:xfrm>
            <a:off x="4967926" y="6098478"/>
            <a:ext cx="6621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I’m very efficient doing more with less.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7316222-0989-883F-B555-F0C0B4BF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447" y="6368844"/>
            <a:ext cx="3878092" cy="365011"/>
          </a:xfrm>
        </p:spPr>
        <p:txBody>
          <a:bodyPr/>
          <a:lstStyle/>
          <a:p>
            <a:r>
              <a:rPr lang="en-US" dirty="0"/>
              <a:t>Energy Careers Roundup © 2026 The NEED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683AF8-5299-8953-5BF2-324CC55CE509}"/>
              </a:ext>
            </a:extLst>
          </p:cNvPr>
          <p:cNvSpPr txBox="1"/>
          <p:nvPr/>
        </p:nvSpPr>
        <p:spPr>
          <a:xfrm>
            <a:off x="4967926" y="359412"/>
            <a:ext cx="6809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Career #7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F9671-718A-2242-504A-AC3119EF6C38}"/>
              </a:ext>
            </a:extLst>
          </p:cNvPr>
          <p:cNvSpPr txBox="1"/>
          <p:nvPr/>
        </p:nvSpPr>
        <p:spPr>
          <a:xfrm>
            <a:off x="456367" y="5045405"/>
            <a:ext cx="4165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Energy Efficiency Specialist</a:t>
            </a:r>
          </a:p>
        </p:txBody>
      </p:sp>
      <p:pic>
        <p:nvPicPr>
          <p:cNvPr id="12" name="Picture 11" descr="A group of people in a building&#10;&#10;AI-generated content may be incorrect.">
            <a:extLst>
              <a:ext uri="{FF2B5EF4-FFF2-40B4-BE49-F238E27FC236}">
                <a16:creationId xmlns:a16="http://schemas.microsoft.com/office/drawing/2014/main" id="{E850A8D5-EC2F-B4EF-C87A-2F5099400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0" y="1489200"/>
            <a:ext cx="4668870" cy="309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7" grpId="0"/>
    </p:bldLst>
  </p:timing>
</p:sld>
</file>

<file path=ppt/theme/theme1.xml><?xml version="1.0" encoding="utf-8"?>
<a:theme xmlns:a="http://schemas.openxmlformats.org/drawingml/2006/main" name="NEED Template New 03-2023">
  <a:themeElements>
    <a:clrScheme name="Custom 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335B74"/>
      </a:accent1>
      <a:accent2>
        <a:srgbClr val="009B67"/>
      </a:accent2>
      <a:accent3>
        <a:srgbClr val="25A2FF"/>
      </a:accent3>
      <a:accent4>
        <a:srgbClr val="005699"/>
      </a:accent4>
      <a:accent5>
        <a:srgbClr val="62A39F"/>
      </a:accent5>
      <a:accent6>
        <a:srgbClr val="DFE3E5"/>
      </a:accent6>
      <a:hlink>
        <a:srgbClr val="6EAC1C"/>
      </a:hlink>
      <a:folHlink>
        <a:srgbClr val="B26B0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E17BC4B-6C9F-433D-8980-95AF19EBA449}" vid="{BD6E79AF-B347-4CAA-AA3F-ED60B8CAE3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NEED Template 09-2025</Template>
  <TotalTime>735</TotalTime>
  <Words>1502</Words>
  <Application>Microsoft Office PowerPoint</Application>
  <PresentationFormat>Widescreen</PresentationFormat>
  <Paragraphs>115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Calibri</vt:lpstr>
      <vt:lpstr>Candara</vt:lpstr>
      <vt:lpstr>NEED Template New 03-2023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Caryn Turrel</dc:creator>
  <cp:lastModifiedBy>Kim Swan</cp:lastModifiedBy>
  <cp:revision>2</cp:revision>
  <dcterms:created xsi:type="dcterms:W3CDTF">2026-04-17T15:48:47Z</dcterms:created>
  <dcterms:modified xsi:type="dcterms:W3CDTF">2026-05-22T16:23:18Z</dcterms:modified>
</cp:coreProperties>
</file>